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314" r:id="rId5"/>
    <p:sldId id="419" r:id="rId6"/>
    <p:sldId id="422" r:id="rId7"/>
    <p:sldId id="423" r:id="rId8"/>
    <p:sldId id="424" r:id="rId9"/>
    <p:sldId id="425" r:id="rId10"/>
    <p:sldId id="426" r:id="rId11"/>
    <p:sldId id="433" r:id="rId12"/>
    <p:sldId id="427" r:id="rId13"/>
    <p:sldId id="429" r:id="rId14"/>
    <p:sldId id="43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737D"/>
    <a:srgbClr val="31909C"/>
    <a:srgbClr val="2366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8417" autoAdjust="0"/>
  </p:normalViewPr>
  <p:slideViewPr>
    <p:cSldViewPr snapToObjects="1">
      <p:cViewPr>
        <p:scale>
          <a:sx n="100" d="100"/>
          <a:sy n="100" d="100"/>
        </p:scale>
        <p:origin x="-384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6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209C4-7B0C-47E4-918F-58FC299CD401}" type="datetimeFigureOut">
              <a:rPr lang="en-US" smtClean="0"/>
              <a:t>1/7/2014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33E27-AF1D-4241-B510-AAB223EFDF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573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B3166-50FE-453A-89E7-4771A061C6FF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B3166-50FE-453A-89E7-4771A061C6FF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B3166-50FE-453A-89E7-4771A061C6FF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B3166-50FE-453A-89E7-4771A061C6FF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B3166-50FE-453A-89E7-4771A061C6FF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B3166-50FE-453A-89E7-4771A061C6FF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B3166-50FE-453A-89E7-4771A061C6FF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B3166-50FE-453A-89E7-4771A061C6FF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B3166-50FE-453A-89E7-4771A061C6FF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B3166-50FE-453A-89E7-4771A061C6FF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d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d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d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d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d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d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mc:AlternateContent xmlns:mc="http://schemas.openxmlformats.org/markup-compatibility/2006">
          <mc:Choice xmlns="" xmlns:mv="urn:schemas-microsoft-com:mac:vml" xmlns:ma="http://schemas.microsoft.com/office/mac/drawingml/2008/main" Requires="ma">
            <a:blipFill rotWithShape="1">
              <a:blip r:embed="rId2"/>
              <a:stretch>
                <a:fillRect/>
              </a:stretch>
            </a:blipFill>
          </mc:Choice>
          <mc:Fallback>
            <a:blipFill rotWithShape="1">
              <a:blip r:embed="rId3"/>
              <a:stretch>
                <a:fillRect/>
              </a:stretch>
            </a:blipFill>
          </mc:Fallback>
        </mc:AlternateContent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895600"/>
            <a:ext cx="7772400" cy="1470025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651375"/>
            <a:ext cx="6400800" cy="838200"/>
          </a:xfrm>
        </p:spPr>
        <p:txBody>
          <a:bodyPr anchor="b"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anchor="ctr"/>
          <a:lstStyle>
            <a:lvl1pPr algn="l">
              <a:defRPr sz="1050"/>
            </a:lvl1pPr>
          </a:lstStyle>
          <a:p>
            <a:r>
              <a:rPr lang="en-US" dirty="0" smtClean="0">
                <a:latin typeface="Arial" charset="0"/>
              </a:rPr>
              <a:t>King Abdullah University of Science and Technology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1E7E89-46D4-4946-8B22-413CB81222D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mc:AlternateContent xmlns:mc="http://schemas.openxmlformats.org/markup-compatibility/2006">
          <mc:Choice xmlns="" xmlns:mv="urn:schemas-microsoft-com:mac:vml" xmlns:ma="http://schemas.microsoft.com/office/mac/drawingml/2008/main" Requires="ma">
            <a:blipFill rotWithShape="1">
              <a:blip r:embed="rId2"/>
              <a:stretch>
                <a:fillRect/>
              </a:stretch>
            </a:blipFill>
          </mc:Choice>
          <mc:Fallback>
            <a:blipFill rotWithShape="1">
              <a:blip r:embed="rId3"/>
              <a:stretch>
                <a:fillRect/>
              </a:stretch>
            </a:blipFill>
          </mc:Fallback>
        </mc:AlternateContent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anchor="ctr"/>
          <a:lstStyle>
            <a:lvl1pPr algn="l">
              <a:defRPr sz="1050"/>
            </a:lvl1pPr>
          </a:lstStyle>
          <a:p>
            <a:r>
              <a:rPr lang="en-US" dirty="0" smtClean="0">
                <a:latin typeface="Arial" charset="0"/>
              </a:rPr>
              <a:t>King Abdullah University of Science and Technology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1E7E89-46D4-4946-8B22-413CB81222D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mc:AlternateContent xmlns:mc="http://schemas.openxmlformats.org/markup-compatibility/2006">
          <mc:Choice xmlns="" xmlns:mv="urn:schemas-microsoft-com:mac:vml" xmlns:ma="http://schemas.microsoft.com/office/mac/drawingml/2008/main" Requires="ma">
            <a:blipFill rotWithShape="1">
              <a:blip r:embed="rId2"/>
              <a:stretch>
                <a:fillRect/>
              </a:stretch>
            </a:blipFill>
          </mc:Choice>
          <mc:Fallback>
            <a:blipFill rotWithShape="1">
              <a:blip r:embed="rId3"/>
              <a:stretch>
                <a:fillRect/>
              </a:stretch>
            </a:blipFill>
          </mc:Fallback>
        </mc:AlternateContent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anchor="ctr"/>
          <a:lstStyle>
            <a:lvl1pPr algn="l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>
                <a:latin typeface="Arial" charset="0"/>
              </a:rPr>
              <a:t>King Abdullah University of Science and Technology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61E7E89-46D4-4946-8B22-413CB81222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mc:AlternateContent xmlns:mc="http://schemas.openxmlformats.org/markup-compatibility/2006">
          <mc:Choice xmlns="" xmlns:mv="urn:schemas-microsoft-com:mac:vml" xmlns:ma="http://schemas.microsoft.com/office/mac/drawingml/2008/main" Requires="ma">
            <a:blipFill rotWithShape="1">
              <a:blip r:embed="rId2"/>
              <a:stretch>
                <a:fillRect/>
              </a:stretch>
            </a:blipFill>
          </mc:Choice>
          <mc:Fallback>
            <a:blipFill rotWithShape="1">
              <a:blip r:embed="rId3"/>
              <a:stretch>
                <a:fillRect/>
              </a:stretch>
            </a:blipFill>
          </mc:Fallback>
        </mc:AlternateContent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anchor="ctr"/>
          <a:lstStyle>
            <a:lvl1pPr algn="l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>
                <a:latin typeface="Arial" charset="0"/>
              </a:rPr>
              <a:t>King Abdullah University of Science and Technology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61E7E89-46D4-4946-8B22-413CB81222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mc:AlternateContent xmlns:mc="http://schemas.openxmlformats.org/markup-compatibility/2006">
          <mc:Choice xmlns="" xmlns:mv="urn:schemas-microsoft-com:mac:vml" xmlns:ma="http://schemas.microsoft.com/office/mac/drawingml/2008/main" Requires="ma">
            <a:blipFill rotWithShape="1">
              <a:blip r:embed="rId2"/>
              <a:stretch>
                <a:fillRect/>
              </a:stretch>
            </a:blipFill>
          </mc:Choice>
          <mc:Fallback>
            <a:blipFill rotWithShape="1">
              <a:blip r:embed="rId3"/>
              <a:stretch>
                <a:fillRect/>
              </a:stretch>
            </a:blipFill>
          </mc:Fallback>
        </mc:AlternateContent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4650"/>
            <a:ext cx="3008313" cy="869950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44650"/>
            <a:ext cx="5111750" cy="4481513"/>
          </a:xfrm>
        </p:spPr>
        <p:txBody>
          <a:bodyPr/>
          <a:lstStyle>
            <a:lvl1pPr>
              <a:defRPr sz="3200">
                <a:latin typeface="Arial"/>
                <a:cs typeface="Arial"/>
              </a:defRPr>
            </a:lvl1pPr>
            <a:lvl2pPr>
              <a:defRPr sz="28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611563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anchor="ctr"/>
          <a:lstStyle>
            <a:lvl1pPr algn="l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>
                <a:latin typeface="Arial" charset="0"/>
              </a:rPr>
              <a:t>King Abdullah University of Science and Technology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61E7E89-46D4-4946-8B22-413CB81222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mc:AlternateContent xmlns:mc="http://schemas.openxmlformats.org/markup-compatibility/2006">
          <mc:Choice xmlns="" xmlns:mv="urn:schemas-microsoft-com:mac:vml" xmlns:ma="http://schemas.microsoft.com/office/mac/drawingml/2008/main" Requires="ma">
            <a:blipFill rotWithShape="1">
              <a:blip r:embed="rId2"/>
              <a:stretch>
                <a:fillRect/>
              </a:stretch>
            </a:blipFill>
          </mc:Choice>
          <mc:Fallback>
            <a:blipFill rotWithShape="1">
              <a:blip r:embed="rId3"/>
              <a:stretch>
                <a:fillRect/>
              </a:stretch>
            </a:blipFill>
          </mc:Fallback>
        </mc:AlternateContent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anchor="ctr"/>
          <a:lstStyle>
            <a:lvl1pPr algn="l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>
                <a:latin typeface="Arial" charset="0"/>
              </a:rPr>
              <a:t>King Abdullah University of Science and Technology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61E7E89-46D4-4946-8B22-413CB81222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mc:AlternateContent xmlns:mc="http://schemas.openxmlformats.org/markup-compatibility/2006">
          <mc:Choice xmlns="" xmlns:mv="urn:schemas-microsoft-com:mac:vml" xmlns:ma="http://schemas.microsoft.com/office/mac/drawingml/2008/main" Requires="ma">
            <a:blipFill rotWithShape="1">
              <a:blip r:embed="rId2"/>
              <a:stretch>
                <a:fillRect/>
              </a:stretch>
            </a:blipFill>
          </mc:Choice>
          <mc:Fallback>
            <a:blipFill rotWithShape="1">
              <a:blip r:embed="rId3"/>
              <a:stretch>
                <a:fillRect/>
              </a:stretch>
            </a:blipFill>
          </mc:Fallback>
        </mc:AlternateContent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419600"/>
            <a:ext cx="8229600" cy="1143000"/>
          </a:xfrm>
        </p:spPr>
        <p:txBody>
          <a:bodyPr/>
          <a:lstStyle>
            <a:lvl1pPr algn="l">
              <a:defRPr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King Abdullah University of Science and Technology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1E7E89-46D4-4946-8B22-413CB81222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628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anchor="ctr"/>
          <a:lstStyle>
            <a:lvl1pPr algn="l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>
                <a:latin typeface="Arial" charset="0"/>
              </a:rPr>
              <a:t>King Abdullah University of Science and Technology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61E7E89-46D4-4946-8B22-413CB81222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581400"/>
            <a:ext cx="7772400" cy="1470025"/>
          </a:xfrm>
        </p:spPr>
        <p:txBody>
          <a:bodyPr anchor="b">
            <a:normAutofit/>
          </a:bodyPr>
          <a:lstStyle/>
          <a:p>
            <a:r>
              <a:rPr lang="en-US" sz="3600" b="1" dirty="0">
                <a:latin typeface="Calibri" pitchFamily="34" charset="0"/>
              </a:rPr>
              <a:t>Lean Six Sigma Program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051425"/>
            <a:ext cx="6400800" cy="838200"/>
          </a:xfrm>
          <a:noFill/>
        </p:spPr>
        <p:txBody>
          <a:bodyPr anchor="t">
            <a:norm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Revenue Contract Management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3999" cy="685800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609600" y="5203825"/>
            <a:ext cx="6400800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Finance division - KAUST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37338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600" b="1" dirty="0" smtClean="0">
                <a:latin typeface="Calibri" pitchFamily="34" charset="0"/>
              </a:rPr>
              <a:t>OB10 – e-invoicing solution for PTSAs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7311" y="6425682"/>
            <a:ext cx="25922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smtClean="0">
                <a:solidFill>
                  <a:schemeClr val="bg1"/>
                </a:solidFill>
              </a:rPr>
              <a:t>e-invoicing@kaust.edu.sa</a:t>
            </a:r>
            <a:endParaRPr lang="en-US" sz="16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28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btitle 2"/>
          <p:cNvSpPr txBox="1">
            <a:spLocks/>
          </p:cNvSpPr>
          <p:nvPr/>
        </p:nvSpPr>
        <p:spPr>
          <a:xfrm>
            <a:off x="179512" y="796358"/>
            <a:ext cx="4608512" cy="47240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i="1" dirty="0" smtClean="0">
                <a:solidFill>
                  <a:schemeClr val="accent6"/>
                </a:solidFill>
                <a:latin typeface="Calibri" pitchFamily="34" charset="0"/>
              </a:rPr>
              <a:t>How to use OB10 vendor portal</a:t>
            </a: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91520"/>
            <a:ext cx="7493000" cy="604838"/>
          </a:xfrm>
        </p:spPr>
        <p:txBody>
          <a:bodyPr>
            <a:normAutofit/>
          </a:bodyPr>
          <a:lstStyle/>
          <a:p>
            <a:r>
              <a:rPr lang="en-US" sz="3200" b="1" i="1" dirty="0" smtClean="0">
                <a:solidFill>
                  <a:srgbClr val="FFC000"/>
                </a:solidFill>
                <a:latin typeface="Calibri" pitchFamily="34" charset="0"/>
              </a:rPr>
              <a:t>OB10 e-invoicing solution for PTSAs</a:t>
            </a:r>
            <a:endParaRPr lang="en-US" sz="3200" b="1" i="1" dirty="0" smtClean="0">
              <a:solidFill>
                <a:srgbClr val="FFC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164288" y="6369376"/>
            <a:ext cx="1800200" cy="365125"/>
          </a:xfrm>
        </p:spPr>
        <p:txBody>
          <a:bodyPr/>
          <a:lstStyle/>
          <a:p>
            <a:r>
              <a:rPr lang="en-US" u="sng" dirty="0" smtClean="0">
                <a:solidFill>
                  <a:schemeClr val="tx2"/>
                </a:solidFill>
                <a:latin typeface="Arial" charset="0"/>
              </a:rPr>
              <a:t>e-invoicing@kaust.edu.sa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71600" y="1700808"/>
            <a:ext cx="7344816" cy="4668568"/>
            <a:chOff x="971600" y="1700808"/>
            <a:chExt cx="7344816" cy="4668568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700808"/>
              <a:ext cx="7344816" cy="4668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7" y="4069288"/>
              <a:ext cx="1265683" cy="1197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Oval 13"/>
          <p:cNvSpPr/>
          <p:nvPr/>
        </p:nvSpPr>
        <p:spPr>
          <a:xfrm>
            <a:off x="7380312" y="5373216"/>
            <a:ext cx="1008113" cy="699881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617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btitle 2"/>
          <p:cNvSpPr txBox="1">
            <a:spLocks/>
          </p:cNvSpPr>
          <p:nvPr/>
        </p:nvSpPr>
        <p:spPr>
          <a:xfrm>
            <a:off x="179512" y="796358"/>
            <a:ext cx="4608512" cy="47240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i="1" dirty="0" smtClean="0">
                <a:solidFill>
                  <a:schemeClr val="accent6"/>
                </a:solidFill>
                <a:latin typeface="Calibri" pitchFamily="34" charset="0"/>
              </a:rPr>
              <a:t>How to use OB10 vendor portal</a:t>
            </a: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91520"/>
            <a:ext cx="7493000" cy="604838"/>
          </a:xfrm>
        </p:spPr>
        <p:txBody>
          <a:bodyPr>
            <a:normAutofit/>
          </a:bodyPr>
          <a:lstStyle/>
          <a:p>
            <a:r>
              <a:rPr lang="en-US" sz="3200" b="1" i="1" dirty="0" smtClean="0">
                <a:solidFill>
                  <a:srgbClr val="FFC000"/>
                </a:solidFill>
                <a:latin typeface="Calibri" pitchFamily="34" charset="0"/>
              </a:rPr>
              <a:t>OB10 e-invoicing solution for PTSAs</a:t>
            </a:r>
            <a:endParaRPr lang="en-US" sz="3200" b="1" i="1" dirty="0" smtClean="0">
              <a:solidFill>
                <a:srgbClr val="FFC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164288" y="6369376"/>
            <a:ext cx="1800200" cy="365125"/>
          </a:xfrm>
        </p:spPr>
        <p:txBody>
          <a:bodyPr/>
          <a:lstStyle/>
          <a:p>
            <a:r>
              <a:rPr lang="en-US" u="sng" dirty="0" smtClean="0">
                <a:solidFill>
                  <a:schemeClr val="tx2"/>
                </a:solidFill>
                <a:latin typeface="Arial" charset="0"/>
              </a:rPr>
              <a:t>e-invoicing@kaust.edu.sa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8182346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492896"/>
            <a:ext cx="2778296" cy="302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828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btitle 2"/>
          <p:cNvSpPr txBox="1">
            <a:spLocks/>
          </p:cNvSpPr>
          <p:nvPr/>
        </p:nvSpPr>
        <p:spPr>
          <a:xfrm>
            <a:off x="179512" y="692696"/>
            <a:ext cx="2736304" cy="61641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i="1" dirty="0" smtClean="0">
                <a:solidFill>
                  <a:schemeClr val="accent6"/>
                </a:solidFill>
                <a:latin typeface="Calibri" pitchFamily="34" charset="0"/>
              </a:rPr>
              <a:t>Things to remember</a:t>
            </a:r>
            <a:endParaRPr lang="en-US" sz="1800" i="1" dirty="0" smtClean="0">
              <a:solidFill>
                <a:schemeClr val="accent6"/>
              </a:solidFill>
              <a:latin typeface="Calibri" pitchFamily="34" charset="0"/>
            </a:endParaRP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91520"/>
            <a:ext cx="7493000" cy="604838"/>
          </a:xfrm>
        </p:spPr>
        <p:txBody>
          <a:bodyPr>
            <a:normAutofit/>
          </a:bodyPr>
          <a:lstStyle/>
          <a:p>
            <a:r>
              <a:rPr lang="en-US" sz="3200" b="1" i="1" dirty="0" smtClean="0">
                <a:solidFill>
                  <a:srgbClr val="FFC000"/>
                </a:solidFill>
                <a:latin typeface="Calibri" pitchFamily="34" charset="0"/>
              </a:rPr>
              <a:t>OB10 e-invoicing solution for PTSAs</a:t>
            </a:r>
            <a:endParaRPr lang="en-US" sz="3200" b="1" i="1" dirty="0" smtClean="0">
              <a:solidFill>
                <a:srgbClr val="FFC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3372" y="1628800"/>
            <a:ext cx="775706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Always </a:t>
            </a:r>
            <a:r>
              <a:rPr lang="en-US" dirty="0" smtClean="0"/>
              <a:t>submit your invoice &amp; timesheet through your </a:t>
            </a:r>
            <a:r>
              <a:rPr lang="en-US" dirty="0" smtClean="0"/>
              <a:t>OB10 account. Don’t share your </a:t>
            </a:r>
            <a:r>
              <a:rPr lang="en-US" dirty="0" smtClean="0"/>
              <a:t>password, this account is specific to you.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You do not have to pay for the registration or sending </a:t>
            </a:r>
            <a:r>
              <a:rPr lang="en-US" dirty="0" smtClean="0"/>
              <a:t>invoices </a:t>
            </a:r>
            <a:r>
              <a:rPr lang="en-US" dirty="0" smtClean="0"/>
              <a:t>EVER.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Whe</a:t>
            </a:r>
            <a:r>
              <a:rPr lang="en-US" dirty="0" smtClean="0"/>
              <a:t>n </a:t>
            </a:r>
            <a:r>
              <a:rPr lang="en-US" smtClean="0"/>
              <a:t>you submit your invoice through </a:t>
            </a:r>
            <a:r>
              <a:rPr lang="en-US" smtClean="0"/>
              <a:t>OB10 please </a:t>
            </a:r>
            <a:r>
              <a:rPr lang="en-US" dirty="0" smtClean="0"/>
              <a:t>provide only the </a:t>
            </a:r>
            <a:r>
              <a:rPr lang="en-US" dirty="0" smtClean="0"/>
              <a:t>requested </a:t>
            </a:r>
            <a:r>
              <a:rPr lang="en-US" dirty="0" smtClean="0"/>
              <a:t>information, which we </a:t>
            </a:r>
            <a:r>
              <a:rPr lang="en-US" dirty="0" smtClean="0"/>
              <a:t>have highlighted in this </a:t>
            </a:r>
            <a:r>
              <a:rPr lang="en-US" dirty="0" smtClean="0"/>
              <a:t>document (highlighted with a red circle), the other information is not needed.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Before sending an invoice, please make sure: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Invoice number should be your contract number and period of service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Description should be your full name, PTSA and period of service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Currency is changed to Saudi Riyal (or </a:t>
            </a:r>
            <a:r>
              <a:rPr lang="en-US" dirty="0" smtClean="0"/>
              <a:t>as </a:t>
            </a:r>
            <a:r>
              <a:rPr lang="en-US" dirty="0"/>
              <a:t>per your contract)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Number of hours matches with </a:t>
            </a:r>
            <a:r>
              <a:rPr lang="en-US" dirty="0" smtClean="0"/>
              <a:t>your timesheet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Unit rate matches with </a:t>
            </a:r>
            <a:r>
              <a:rPr lang="en-US" dirty="0" smtClean="0"/>
              <a:t>your agreement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Timesheet and contract copy is </a:t>
            </a:r>
            <a:r>
              <a:rPr lang="en-US" dirty="0" smtClean="0"/>
              <a:t>attached as a single PDF file 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Timesheet is properly and completely filled and signed by your </a:t>
            </a:r>
            <a:r>
              <a:rPr lang="en-US" dirty="0" smtClean="0"/>
              <a:t>manager (or for the schools, approved centrally)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164288" y="6369376"/>
            <a:ext cx="1800200" cy="365125"/>
          </a:xfrm>
        </p:spPr>
        <p:txBody>
          <a:bodyPr/>
          <a:lstStyle/>
          <a:p>
            <a:r>
              <a:rPr lang="en-US" u="sng" dirty="0" smtClean="0">
                <a:solidFill>
                  <a:schemeClr val="tx2"/>
                </a:solidFill>
                <a:latin typeface="Arial" charset="0"/>
              </a:rPr>
              <a:t>e-invoicing@kaust.edu.sa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908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btitle 2"/>
          <p:cNvSpPr txBox="1">
            <a:spLocks/>
          </p:cNvSpPr>
          <p:nvPr/>
        </p:nvSpPr>
        <p:spPr>
          <a:xfrm>
            <a:off x="179512" y="796358"/>
            <a:ext cx="4608512" cy="47240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i="1" dirty="0" smtClean="0">
                <a:solidFill>
                  <a:schemeClr val="accent6"/>
                </a:solidFill>
                <a:latin typeface="Calibri" pitchFamily="34" charset="0"/>
              </a:rPr>
              <a:t>How to use OB10 vendor portal</a:t>
            </a: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91520"/>
            <a:ext cx="7493000" cy="604838"/>
          </a:xfrm>
        </p:spPr>
        <p:txBody>
          <a:bodyPr>
            <a:normAutofit/>
          </a:bodyPr>
          <a:lstStyle/>
          <a:p>
            <a:r>
              <a:rPr lang="en-US" sz="3200" b="1" i="1" dirty="0" smtClean="0">
                <a:solidFill>
                  <a:srgbClr val="FFC000"/>
                </a:solidFill>
                <a:latin typeface="Calibri" pitchFamily="34" charset="0"/>
              </a:rPr>
              <a:t>OB10 e-invoicing solution for PTSAs</a:t>
            </a:r>
            <a:endParaRPr lang="en-US" sz="3200" b="1" i="1" dirty="0" smtClean="0">
              <a:solidFill>
                <a:srgbClr val="FFC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164288" y="6369376"/>
            <a:ext cx="1800200" cy="365125"/>
          </a:xfrm>
        </p:spPr>
        <p:txBody>
          <a:bodyPr/>
          <a:lstStyle/>
          <a:p>
            <a:r>
              <a:rPr lang="en-US" u="sng" dirty="0" smtClean="0">
                <a:solidFill>
                  <a:schemeClr val="tx2"/>
                </a:solidFill>
                <a:latin typeface="Arial" charset="0"/>
              </a:rPr>
              <a:t>e-invoicing@kaust.edu.sa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59904"/>
            <a:ext cx="8748464" cy="47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148064" y="1771603"/>
            <a:ext cx="1080120" cy="576064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67544" y="1819501"/>
            <a:ext cx="1440160" cy="457371"/>
            <a:chOff x="467544" y="1819501"/>
            <a:chExt cx="1440160" cy="457371"/>
          </a:xfrm>
        </p:grpSpPr>
        <p:sp>
          <p:nvSpPr>
            <p:cNvPr id="3" name="Flowchart: Manual Operation 2"/>
            <p:cNvSpPr/>
            <p:nvPr/>
          </p:nvSpPr>
          <p:spPr>
            <a:xfrm flipV="1">
              <a:off x="467544" y="1819501"/>
              <a:ext cx="1440160" cy="302766"/>
            </a:xfrm>
            <a:prstGeom prst="flowChartManualOperati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lowchart: Process 4"/>
            <p:cNvSpPr/>
            <p:nvPr/>
          </p:nvSpPr>
          <p:spPr>
            <a:xfrm>
              <a:off x="467544" y="2122267"/>
              <a:ext cx="1440160" cy="154605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www.ob10.com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7737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btitle 2"/>
          <p:cNvSpPr txBox="1">
            <a:spLocks/>
          </p:cNvSpPr>
          <p:nvPr/>
        </p:nvSpPr>
        <p:spPr>
          <a:xfrm>
            <a:off x="179512" y="796358"/>
            <a:ext cx="4608512" cy="47240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i="1" dirty="0" smtClean="0">
                <a:solidFill>
                  <a:schemeClr val="accent6"/>
                </a:solidFill>
                <a:latin typeface="Calibri" pitchFamily="34" charset="0"/>
              </a:rPr>
              <a:t>How to use OB10 vendor portal</a:t>
            </a: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91520"/>
            <a:ext cx="7493000" cy="604838"/>
          </a:xfrm>
        </p:spPr>
        <p:txBody>
          <a:bodyPr>
            <a:normAutofit/>
          </a:bodyPr>
          <a:lstStyle/>
          <a:p>
            <a:r>
              <a:rPr lang="en-US" sz="3200" b="1" i="1" dirty="0" smtClean="0">
                <a:solidFill>
                  <a:srgbClr val="FFC000"/>
                </a:solidFill>
                <a:latin typeface="Calibri" pitchFamily="34" charset="0"/>
              </a:rPr>
              <a:t>OB10 e-invoicing solution for PTSAs</a:t>
            </a:r>
            <a:endParaRPr lang="en-US" sz="3200" b="1" i="1" dirty="0" smtClean="0">
              <a:solidFill>
                <a:srgbClr val="FFC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164288" y="6369376"/>
            <a:ext cx="1800200" cy="365125"/>
          </a:xfrm>
        </p:spPr>
        <p:txBody>
          <a:bodyPr/>
          <a:lstStyle/>
          <a:p>
            <a:r>
              <a:rPr lang="en-US" u="sng" dirty="0" smtClean="0">
                <a:solidFill>
                  <a:schemeClr val="tx2"/>
                </a:solidFill>
                <a:latin typeface="Arial" charset="0"/>
              </a:rPr>
              <a:t>e-invoicing@kaust.edu.sa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6163022" cy="4556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915816" y="3737229"/>
            <a:ext cx="2592288" cy="699881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87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btitle 2"/>
          <p:cNvSpPr txBox="1">
            <a:spLocks/>
          </p:cNvSpPr>
          <p:nvPr/>
        </p:nvSpPr>
        <p:spPr>
          <a:xfrm>
            <a:off x="179512" y="796358"/>
            <a:ext cx="4608512" cy="47240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i="1" dirty="0" smtClean="0">
                <a:solidFill>
                  <a:schemeClr val="accent6"/>
                </a:solidFill>
                <a:latin typeface="Calibri" pitchFamily="34" charset="0"/>
              </a:rPr>
              <a:t>How to use OB10 vendor portal</a:t>
            </a: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91520"/>
            <a:ext cx="7493000" cy="604838"/>
          </a:xfrm>
        </p:spPr>
        <p:txBody>
          <a:bodyPr>
            <a:normAutofit/>
          </a:bodyPr>
          <a:lstStyle/>
          <a:p>
            <a:r>
              <a:rPr lang="en-US" sz="3200" b="1" i="1" dirty="0" smtClean="0">
                <a:solidFill>
                  <a:srgbClr val="FFC000"/>
                </a:solidFill>
                <a:latin typeface="Calibri" pitchFamily="34" charset="0"/>
              </a:rPr>
              <a:t>OB10 e-invoicing solution for PTSAs</a:t>
            </a:r>
            <a:endParaRPr lang="en-US" sz="3200" b="1" i="1" dirty="0" smtClean="0">
              <a:solidFill>
                <a:srgbClr val="FFC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164288" y="6369376"/>
            <a:ext cx="1800200" cy="365125"/>
          </a:xfrm>
        </p:spPr>
        <p:txBody>
          <a:bodyPr/>
          <a:lstStyle/>
          <a:p>
            <a:r>
              <a:rPr lang="en-US" u="sng" dirty="0" smtClean="0">
                <a:solidFill>
                  <a:schemeClr val="tx2"/>
                </a:solidFill>
                <a:latin typeface="Arial" charset="0"/>
              </a:rPr>
              <a:t>e-invoicing@kaust.edu.sa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38" y="1656282"/>
            <a:ext cx="7737330" cy="4713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11560" y="3717032"/>
            <a:ext cx="2592288" cy="699881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852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btitle 2"/>
          <p:cNvSpPr txBox="1">
            <a:spLocks/>
          </p:cNvSpPr>
          <p:nvPr/>
        </p:nvSpPr>
        <p:spPr>
          <a:xfrm>
            <a:off x="179512" y="796358"/>
            <a:ext cx="4608512" cy="47240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i="1" dirty="0" smtClean="0">
                <a:solidFill>
                  <a:schemeClr val="accent6"/>
                </a:solidFill>
                <a:latin typeface="Calibri" pitchFamily="34" charset="0"/>
              </a:rPr>
              <a:t>How to use OB10 vendor portal</a:t>
            </a: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91520"/>
            <a:ext cx="7493000" cy="604838"/>
          </a:xfrm>
        </p:spPr>
        <p:txBody>
          <a:bodyPr>
            <a:normAutofit/>
          </a:bodyPr>
          <a:lstStyle/>
          <a:p>
            <a:r>
              <a:rPr lang="en-US" sz="3200" b="1" i="1" dirty="0" smtClean="0">
                <a:solidFill>
                  <a:srgbClr val="FFC000"/>
                </a:solidFill>
                <a:latin typeface="Calibri" pitchFamily="34" charset="0"/>
              </a:rPr>
              <a:t>OB10 e-invoicing solution for PTSAs</a:t>
            </a:r>
            <a:endParaRPr lang="en-US" sz="3200" b="1" i="1" dirty="0" smtClean="0">
              <a:solidFill>
                <a:srgbClr val="FFC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164288" y="6369376"/>
            <a:ext cx="1800200" cy="365125"/>
          </a:xfrm>
        </p:spPr>
        <p:txBody>
          <a:bodyPr/>
          <a:lstStyle/>
          <a:p>
            <a:r>
              <a:rPr lang="en-US" u="sng" dirty="0" smtClean="0">
                <a:solidFill>
                  <a:schemeClr val="tx2"/>
                </a:solidFill>
                <a:latin typeface="Arial" charset="0"/>
              </a:rPr>
              <a:t>e-invoicing@kaust.edu.sa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9552" y="1617444"/>
            <a:ext cx="7920880" cy="4820947"/>
            <a:chOff x="539552" y="1617444"/>
            <a:chExt cx="7920880" cy="4820947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1617444"/>
              <a:ext cx="7920880" cy="4820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827584" y="1700808"/>
              <a:ext cx="3384376" cy="2880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/>
                <a:t>YOUR NAME</a:t>
              </a:r>
              <a:endParaRPr lang="en-US" b="1" dirty="0"/>
            </a:p>
          </p:txBody>
        </p:sp>
      </p:grpSp>
      <p:sp>
        <p:nvSpPr>
          <p:cNvPr id="10" name="Oval 9"/>
          <p:cNvSpPr/>
          <p:nvPr/>
        </p:nvSpPr>
        <p:spPr>
          <a:xfrm>
            <a:off x="6448376" y="2204864"/>
            <a:ext cx="2084064" cy="2016224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907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btitle 2"/>
          <p:cNvSpPr txBox="1">
            <a:spLocks/>
          </p:cNvSpPr>
          <p:nvPr/>
        </p:nvSpPr>
        <p:spPr>
          <a:xfrm>
            <a:off x="179512" y="796358"/>
            <a:ext cx="4608512" cy="47240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i="1" dirty="0" smtClean="0">
                <a:solidFill>
                  <a:schemeClr val="accent6"/>
                </a:solidFill>
                <a:latin typeface="Calibri" pitchFamily="34" charset="0"/>
              </a:rPr>
              <a:t>How to use OB10 vendor portal</a:t>
            </a: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91520"/>
            <a:ext cx="7493000" cy="604838"/>
          </a:xfrm>
        </p:spPr>
        <p:txBody>
          <a:bodyPr>
            <a:normAutofit/>
          </a:bodyPr>
          <a:lstStyle/>
          <a:p>
            <a:r>
              <a:rPr lang="en-US" sz="3200" b="1" i="1" dirty="0" smtClean="0">
                <a:solidFill>
                  <a:srgbClr val="FFC000"/>
                </a:solidFill>
                <a:latin typeface="Calibri" pitchFamily="34" charset="0"/>
              </a:rPr>
              <a:t>OB10 e-invoicing solution for PTSAs</a:t>
            </a:r>
            <a:endParaRPr lang="en-US" sz="3200" b="1" i="1" dirty="0" smtClean="0">
              <a:solidFill>
                <a:srgbClr val="FFC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164288" y="6369376"/>
            <a:ext cx="1800200" cy="365125"/>
          </a:xfrm>
        </p:spPr>
        <p:txBody>
          <a:bodyPr/>
          <a:lstStyle/>
          <a:p>
            <a:r>
              <a:rPr lang="en-US" u="sng" dirty="0" smtClean="0">
                <a:solidFill>
                  <a:schemeClr val="tx2"/>
                </a:solidFill>
                <a:latin typeface="Arial" charset="0"/>
              </a:rPr>
              <a:t>e-invoicing@kaust.edu.sa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67544" y="1636173"/>
            <a:ext cx="8064896" cy="4756359"/>
            <a:chOff x="467544" y="1636173"/>
            <a:chExt cx="8064896" cy="4756359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636173"/>
              <a:ext cx="8064896" cy="4756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827584" y="1700808"/>
              <a:ext cx="3384376" cy="2880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/>
                <a:t>YOUR NAME</a:t>
              </a:r>
              <a:endParaRPr lang="en-US" b="1" dirty="0"/>
            </a:p>
          </p:txBody>
        </p:sp>
      </p:grpSp>
      <p:sp>
        <p:nvSpPr>
          <p:cNvPr id="7" name="Oval 6"/>
          <p:cNvSpPr/>
          <p:nvPr/>
        </p:nvSpPr>
        <p:spPr>
          <a:xfrm>
            <a:off x="755576" y="4014352"/>
            <a:ext cx="1440160" cy="699881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49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btitle 2"/>
          <p:cNvSpPr txBox="1">
            <a:spLocks/>
          </p:cNvSpPr>
          <p:nvPr/>
        </p:nvSpPr>
        <p:spPr>
          <a:xfrm>
            <a:off x="179512" y="796358"/>
            <a:ext cx="4608512" cy="47240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i="1" dirty="0" smtClean="0">
                <a:solidFill>
                  <a:schemeClr val="accent6"/>
                </a:solidFill>
                <a:latin typeface="Calibri" pitchFamily="34" charset="0"/>
              </a:rPr>
              <a:t>How to use OB10 vendor portal</a:t>
            </a: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91520"/>
            <a:ext cx="7493000" cy="604838"/>
          </a:xfrm>
        </p:spPr>
        <p:txBody>
          <a:bodyPr>
            <a:normAutofit/>
          </a:bodyPr>
          <a:lstStyle/>
          <a:p>
            <a:r>
              <a:rPr lang="en-US" sz="3200" b="1" i="1" dirty="0" smtClean="0">
                <a:solidFill>
                  <a:srgbClr val="FFC000"/>
                </a:solidFill>
                <a:latin typeface="Calibri" pitchFamily="34" charset="0"/>
              </a:rPr>
              <a:t>OB10 e-invoicing solution for PTSAs</a:t>
            </a:r>
            <a:endParaRPr lang="en-US" sz="3200" b="1" i="1" dirty="0" smtClean="0">
              <a:solidFill>
                <a:srgbClr val="FFC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164288" y="6369376"/>
            <a:ext cx="1800200" cy="365125"/>
          </a:xfrm>
        </p:spPr>
        <p:txBody>
          <a:bodyPr/>
          <a:lstStyle/>
          <a:p>
            <a:r>
              <a:rPr lang="en-US" u="sng" dirty="0" smtClean="0">
                <a:solidFill>
                  <a:schemeClr val="tx2"/>
                </a:solidFill>
                <a:latin typeface="Arial" charset="0"/>
              </a:rPr>
              <a:t>e-invoicing@kaust.edu.sa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39552" y="1700808"/>
            <a:ext cx="8208912" cy="4752528"/>
            <a:chOff x="971600" y="1729258"/>
            <a:chExt cx="7317403" cy="458006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729258"/>
              <a:ext cx="7317403" cy="4580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187624" y="1729258"/>
              <a:ext cx="3240360" cy="33159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/>
                <a:t>YOUR NAME</a:t>
              </a:r>
              <a:endParaRPr lang="en-US" dirty="0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228" y="5157191"/>
            <a:ext cx="1325116" cy="17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6300192" y="4869160"/>
            <a:ext cx="1440160" cy="699881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912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btitle 2"/>
          <p:cNvSpPr txBox="1">
            <a:spLocks/>
          </p:cNvSpPr>
          <p:nvPr/>
        </p:nvSpPr>
        <p:spPr>
          <a:xfrm>
            <a:off x="179512" y="796358"/>
            <a:ext cx="4608512" cy="47240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i="1" dirty="0" smtClean="0">
                <a:solidFill>
                  <a:schemeClr val="accent6"/>
                </a:solidFill>
                <a:latin typeface="Calibri" pitchFamily="34" charset="0"/>
              </a:rPr>
              <a:t>How to use OB10 vendor portal</a:t>
            </a: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91520"/>
            <a:ext cx="7493000" cy="604838"/>
          </a:xfrm>
        </p:spPr>
        <p:txBody>
          <a:bodyPr>
            <a:normAutofit/>
          </a:bodyPr>
          <a:lstStyle/>
          <a:p>
            <a:r>
              <a:rPr lang="en-US" sz="3200" b="1" i="1" dirty="0" smtClean="0">
                <a:solidFill>
                  <a:srgbClr val="FFC000"/>
                </a:solidFill>
                <a:latin typeface="Calibri" pitchFamily="34" charset="0"/>
              </a:rPr>
              <a:t>OB10 e-invoicing solution for PTSAs</a:t>
            </a:r>
            <a:endParaRPr lang="en-US" sz="3200" b="1" i="1" dirty="0" smtClean="0">
              <a:solidFill>
                <a:srgbClr val="FFC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164288" y="6369376"/>
            <a:ext cx="1800200" cy="365125"/>
          </a:xfrm>
        </p:spPr>
        <p:txBody>
          <a:bodyPr/>
          <a:lstStyle/>
          <a:p>
            <a:r>
              <a:rPr lang="en-US" u="sng" dirty="0" smtClean="0">
                <a:solidFill>
                  <a:schemeClr val="tx2"/>
                </a:solidFill>
                <a:latin typeface="Arial" charset="0"/>
              </a:rPr>
              <a:t>e-invoicing@kaust.edu.sa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6414"/>
            <a:ext cx="878497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1043608" y="2873135"/>
            <a:ext cx="2592288" cy="699881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36095" y="2906768"/>
            <a:ext cx="1008113" cy="699881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6716" y="4077072"/>
            <a:ext cx="1008113" cy="699881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125603"/>
            <a:ext cx="1800200" cy="26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692" y="3212977"/>
            <a:ext cx="992881" cy="216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171825"/>
            <a:ext cx="64807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3170235"/>
            <a:ext cx="675630" cy="25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861048"/>
            <a:ext cx="187220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89240"/>
            <a:ext cx="3168352" cy="50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16"/>
          <p:cNvSpPr/>
          <p:nvPr/>
        </p:nvSpPr>
        <p:spPr>
          <a:xfrm>
            <a:off x="7812359" y="2906766"/>
            <a:ext cx="1008113" cy="699881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720236" y="2873135"/>
            <a:ext cx="1139795" cy="699881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6714" y="5445224"/>
            <a:ext cx="3425165" cy="792088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420888"/>
            <a:ext cx="1080119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19"/>
          <p:cNvSpPr/>
          <p:nvPr/>
        </p:nvSpPr>
        <p:spPr>
          <a:xfrm>
            <a:off x="179511" y="2206887"/>
            <a:ext cx="1224137" cy="699881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936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7" grpId="0" animBg="1"/>
      <p:bldP spid="9" grpId="0" animBg="1"/>
      <p:bldP spid="13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FLAGDIALOG" val="Finish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FLAGDIALOG" val="Finish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FLAGDIALOG" val="Finish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FLAGDIALOG" val="Finish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FLAGDIALOG" val="Finish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FLAGDIALOG" val="Finish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FLAGDIALOG" val="Finish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FLAGDIALOG" val="Finish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FLAGDIALOG" val="Finish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FLAGDIALOG" val="Finish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9AAE15C118FE41A9222FC614C1AC62" ma:contentTypeVersion="" ma:contentTypeDescription="Create a new document." ma:contentTypeScope="" ma:versionID="d7eba20d9256b68f3ee5f9763dc158e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3e687d5f98ee29b9cfcc2ff24550dc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A5EF5A17-F305-4BA7-9387-489F264CC7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75A0293-76A4-45FC-BFC3-3AA8146AD4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B880EF-AD8B-448B-8374-88CE876044CF}">
  <ds:schemaRefs>
    <ds:schemaRef ds:uri="http://www.w3.org/XML/1998/namespace"/>
    <ds:schemaRef ds:uri="http://schemas.microsoft.com/office/2006/documentManagement/types"/>
    <ds:schemaRef ds:uri="http://purl.org/dc/dcmitype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11119</TotalTime>
  <Words>313</Words>
  <Application>Microsoft Office PowerPoint</Application>
  <PresentationFormat>On-screen Show (4:3)</PresentationFormat>
  <Paragraphs>63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Lean Six Sigma Program</vt:lpstr>
      <vt:lpstr>OB10 e-invoicing solution for PTSAs</vt:lpstr>
      <vt:lpstr>OB10 e-invoicing solution for PTSAs</vt:lpstr>
      <vt:lpstr>OB10 e-invoicing solution for PTSAs</vt:lpstr>
      <vt:lpstr>OB10 e-invoicing solution for PTSAs</vt:lpstr>
      <vt:lpstr>OB10 e-invoicing solution for PTSAs</vt:lpstr>
      <vt:lpstr>OB10 e-invoicing solution for PTSAs</vt:lpstr>
      <vt:lpstr>OB10 e-invoicing solution for PTSAs</vt:lpstr>
      <vt:lpstr>OB10 e-invoicing solution for PTSAs</vt:lpstr>
      <vt:lpstr>OB10 e-invoicing solution for PTSAs</vt:lpstr>
      <vt:lpstr>OB10 e-invoicing solution for PTSAs</vt:lpstr>
    </vt:vector>
  </TitlesOfParts>
  <Company>CID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Theme_3165_Blue</dc:title>
  <dc:creator>Hazim Al Radadi</dc:creator>
  <cp:lastModifiedBy>Windows User</cp:lastModifiedBy>
  <cp:revision>795</cp:revision>
  <dcterms:created xsi:type="dcterms:W3CDTF">2011-01-31T04:51:03Z</dcterms:created>
  <dcterms:modified xsi:type="dcterms:W3CDTF">2014-01-07T11:49:07Z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0x010100C69AAE15C118FE41A9222FC614C1AC62</vt:lpwstr>
  </property>
</Properties>
</file>