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322" r:id="rId6"/>
    <p:sldId id="323" r:id="rId7"/>
    <p:sldId id="324" r:id="rId8"/>
    <p:sldId id="325" r:id="rId9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4" orient="horz" pos="3840">
          <p15:clr>
            <a:srgbClr val="A4A3A4"/>
          </p15:clr>
        </p15:guide>
        <p15:guide id="5" pos="3840">
          <p15:clr>
            <a:srgbClr val="A4A3A4"/>
          </p15:clr>
        </p15:guide>
        <p15:guide id="6" pos="384">
          <p15:clr>
            <a:srgbClr val="A4A3A4"/>
          </p15:clr>
        </p15:guide>
        <p15:guide id="7" pos="7296">
          <p15:clr>
            <a:srgbClr val="A4A3A4"/>
          </p15:clr>
        </p15:guide>
        <p15:guide id="8" orient="horz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78" autoAdjust="0"/>
    <p:restoredTop sz="96897" autoAdjust="0"/>
  </p:normalViewPr>
  <p:slideViewPr>
    <p:cSldViewPr>
      <p:cViewPr varScale="1">
        <p:scale>
          <a:sx n="91" d="100"/>
          <a:sy n="91" d="100"/>
        </p:scale>
        <p:origin x="750" y="84"/>
      </p:cViewPr>
      <p:guideLst>
        <p:guide orient="horz" pos="2160"/>
        <p:guide orient="horz" pos="3840"/>
        <p:guide pos="3840"/>
        <p:guide pos="384"/>
        <p:guide pos="7296"/>
        <p:guide orient="horz" pos="9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816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61830-C416-483F-955E-54203C65B711}" type="datetimeFigureOut">
              <a:rPr lang="en-US"/>
              <a:t>4/27/2020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31B20-3646-4475-8BC4-560CAF715D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9244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381000"/>
            <a:ext cx="4572001" cy="2573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1000" y="3124200"/>
            <a:ext cx="6096000" cy="533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1000" y="8686800"/>
            <a:ext cx="4876800" cy="2270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67400" y="8686800"/>
            <a:ext cx="609600" cy="2270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/>
            </a:lvl1pPr>
          </a:lstStyle>
          <a:p>
            <a:fld id="{5BFEAE42-E3FE-4405-B7FC-4425D05B92A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63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" indent="-36576" algn="l" defTabSz="914400" rtl="0" eaLnBrk="1" latinLnBrk="0" hangingPunct="1">
      <a:spcBef>
        <a:spcPts val="600"/>
      </a:spcBef>
      <a:buSzPct val="25000"/>
      <a:buFont typeface="Arial" panose="020B0604020202020204" pitchFamily="34" charset="0"/>
      <a:buChar char=" "/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28600" indent="-137160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1050" kern="1200">
        <a:solidFill>
          <a:schemeClr val="tx1"/>
        </a:solidFill>
        <a:latin typeface="+mn-lt"/>
        <a:ea typeface="+mn-ea"/>
        <a:cs typeface="+mn-cs"/>
      </a:defRPr>
    </a:lvl2pPr>
    <a:lvl3pPr marL="36576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54864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731520" indent="-109728" algn="l" defTabSz="914400" rtl="0" eaLnBrk="1" latinLnBrk="0" hangingPunct="1">
      <a:spcBef>
        <a:spcPts val="600"/>
      </a:spcBef>
      <a:buFont typeface="Arial" panose="020B0604020202020204" pitchFamily="34" charset="0"/>
      <a:buChar char="–"/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381000"/>
            <a:ext cx="4572000" cy="25733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sample </a:t>
            </a:r>
            <a:r>
              <a:rPr lang="en-US" b="1" dirty="0"/>
              <a:t>Title Slide with Picture </a:t>
            </a:r>
            <a:r>
              <a:rPr lang="en-US" dirty="0"/>
              <a:t>ideal for including a dark picture with a brief title and </a:t>
            </a:r>
            <a:r>
              <a:rPr lang="en-US" dirty="0" smtClean="0"/>
              <a:t>subtitle.</a:t>
            </a:r>
          </a:p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selection of pre-approved title slides are available in the </a:t>
            </a:r>
            <a:r>
              <a:rPr lang="en-US" b="1" dirty="0" smtClean="0"/>
              <a:t>HPE </a:t>
            </a:r>
            <a:r>
              <a:rPr lang="en-US" b="1" dirty="0"/>
              <a:t>Title Slide </a:t>
            </a:r>
            <a:r>
              <a:rPr lang="en-US" b="1" dirty="0" smtClean="0"/>
              <a:t>Library. </a:t>
            </a:r>
            <a:r>
              <a:rPr lang="en-US" dirty="0" smtClean="0"/>
              <a:t>The location of the library will be communicated later.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To </a:t>
            </a:r>
            <a:r>
              <a:rPr lang="en-US" dirty="0"/>
              <a:t>insert a slide with a different picture from the </a:t>
            </a:r>
            <a:r>
              <a:rPr lang="en-US" dirty="0" smtClean="0"/>
              <a:t>HPE </a:t>
            </a:r>
            <a:r>
              <a:rPr lang="en-US" dirty="0"/>
              <a:t>Title Slide Library:</a:t>
            </a:r>
          </a:p>
          <a:p>
            <a:endParaRPr lang="en-US" dirty="0"/>
          </a:p>
          <a:p>
            <a:r>
              <a:rPr lang="en-US" dirty="0"/>
              <a:t>Open the file </a:t>
            </a:r>
            <a:r>
              <a:rPr lang="en-US" b="1" dirty="0" smtClean="0"/>
              <a:t>HPE_16x9_Title_Slide_Library.pptx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From the Slide thumbnails pane, select the slide with the picture you would like to use in your presentation and click </a:t>
            </a:r>
            <a:r>
              <a:rPr lang="en-US" b="1" dirty="0"/>
              <a:t>Copy</a:t>
            </a:r>
            <a:r>
              <a:rPr lang="en-US" dirty="0"/>
              <a:t> (</a:t>
            </a:r>
            <a:r>
              <a:rPr lang="en-US" dirty="0" err="1"/>
              <a:t>Ctrl+C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Open a copy of the new </a:t>
            </a:r>
            <a:r>
              <a:rPr lang="en-US" dirty="0" smtClean="0"/>
              <a:t>HPE </a:t>
            </a:r>
            <a:r>
              <a:rPr lang="en-US" dirty="0"/>
              <a:t>16x9 template (Standard or Events)  or your current presentation</a:t>
            </a:r>
          </a:p>
          <a:p>
            <a:endParaRPr lang="en-US" dirty="0"/>
          </a:p>
          <a:p>
            <a:r>
              <a:rPr lang="en-US" dirty="0"/>
              <a:t>In the Slide thumbnails pane, click </a:t>
            </a:r>
            <a:r>
              <a:rPr lang="en-US" b="1" dirty="0"/>
              <a:t>Paste</a:t>
            </a:r>
            <a:r>
              <a:rPr lang="en-US" dirty="0"/>
              <a:t> (</a:t>
            </a:r>
            <a:r>
              <a:rPr lang="en-US" dirty="0" err="1"/>
              <a:t>Ctrl+V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Paste Options </a:t>
            </a:r>
            <a:r>
              <a:rPr lang="en-US" dirty="0"/>
              <a:t>clipboard icon will appear. </a:t>
            </a:r>
            <a:r>
              <a:rPr lang="en-US" b="1" dirty="0"/>
              <a:t>Click</a:t>
            </a:r>
            <a:r>
              <a:rPr lang="en-US" dirty="0"/>
              <a:t> the icon and select </a:t>
            </a:r>
            <a:r>
              <a:rPr lang="en-US" b="1" dirty="0"/>
              <a:t>Keep Source Formatting</a:t>
            </a:r>
            <a:r>
              <a:rPr lang="en-US" dirty="0"/>
              <a:t>. (</a:t>
            </a:r>
            <a:r>
              <a:rPr lang="en-US" dirty="0" err="1"/>
              <a:t>Ctrl+K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FEAE42-E3FE-4405-B7FC-4425D05B92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72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0393" y="2209800"/>
            <a:ext cx="8229600" cy="1905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13" y="4267200"/>
            <a:ext cx="8229600" cy="9144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6423" y="5821835"/>
            <a:ext cx="5489578" cy="33921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chemeClr val="accent5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date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06423" y="456997"/>
            <a:ext cx="3027151" cy="12194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0986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3213" y="381000"/>
            <a:ext cx="9456737" cy="2286000"/>
          </a:xfrm>
        </p:spPr>
        <p:txBody>
          <a:bodyPr>
            <a:noAutofit/>
          </a:bodyPr>
          <a:lstStyle>
            <a:lvl1pPr marL="384048" indent="-384048">
              <a:lnSpc>
                <a:spcPct val="80000"/>
              </a:lnSpc>
              <a:defRPr sz="6000"/>
            </a:lvl1pPr>
          </a:lstStyle>
          <a:p>
            <a:r>
              <a:rPr lang="en-US" dirty="0" smtClean="0"/>
              <a:t>“Click to add quote here. Type quotation marks before and after text.”</a:t>
            </a:r>
            <a:endParaRPr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28052" y="2819400"/>
            <a:ext cx="9031897" cy="13716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000" baseline="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dirty="0"/>
              <a:t>Click </a:t>
            </a:r>
            <a:r>
              <a:rPr lang="en-US" dirty="0" smtClean="0"/>
              <a:t>to add quoted person’s name, title, company</a:t>
            </a:r>
            <a:endParaRPr dirty="0"/>
          </a:p>
        </p:txBody>
      </p:sp>
      <p:grpSp>
        <p:nvGrpSpPr>
          <p:cNvPr id="7" name="Group 6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54ACD-BEB7-4258-A5F3-653792456C00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234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ate Quo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3213" y="381000"/>
            <a:ext cx="9456737" cy="2286000"/>
          </a:xfrm>
        </p:spPr>
        <p:txBody>
          <a:bodyPr>
            <a:noAutofit/>
          </a:bodyPr>
          <a:lstStyle>
            <a:lvl1pPr marL="384048" indent="-384048">
              <a:lnSpc>
                <a:spcPct val="80000"/>
              </a:lnSpc>
              <a:defRPr sz="6000"/>
            </a:lvl1pPr>
          </a:lstStyle>
          <a:p>
            <a:r>
              <a:rPr lang="en-US" dirty="0" smtClean="0"/>
              <a:t>“Click to add quote here. Type quotation marks before and after text.”</a:t>
            </a:r>
            <a:endParaRPr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728052" y="2819400"/>
            <a:ext cx="9031897" cy="13716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0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 dirty="0" smtClean="0"/>
              <a:t>Click to add quoted person’s name, title, company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08014" y="6248401"/>
            <a:ext cx="969471" cy="390524"/>
            <a:chOff x="3578225" y="1146175"/>
            <a:chExt cx="5038725" cy="2111375"/>
          </a:xfrm>
          <a:solidFill>
            <a:schemeClr val="tx1"/>
          </a:solidFill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C1EB-F401-4F7B-BD9C-AAA165C9F3D7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430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1CC87-9C4B-4D13-B529-5EAF641302E2}" type="datetime4">
              <a:rPr lang="en-US" smtClean="0"/>
              <a:t>April 27, 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529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/>
              <a:t>Click to add one-line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69784" cy="4571999"/>
          </a:xfrm>
        </p:spPr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A413A-E630-4377-B30C-3545E98CC867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061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Heading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 wrap="square">
            <a:noAutofit/>
          </a:bodyPr>
          <a:lstStyle>
            <a:lvl1pPr>
              <a:defRPr baseline="0"/>
            </a:lvl1pPr>
          </a:lstStyle>
          <a:p>
            <a:r>
              <a:rPr/>
              <a:t>Click to add one-line title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152400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="1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78152"/>
            <a:ext cx="10969784" cy="4117847"/>
          </a:xfrm>
        </p:spPr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3DC54-2A66-493A-80B5-8303FBA5D0AD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068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5FFC-9EEF-4E69-85F5-C8F54747804D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4979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rPr/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E3265-88A3-4C30-AE11-BFDF645909E9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938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763D2-AF56-4C60-80C7-7D8FC051005C}" type="datetime4">
              <a:rPr lang="en-US" smtClean="0"/>
              <a:t>April 27, 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592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524000"/>
            <a:ext cx="530352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5864" y="1524000"/>
            <a:ext cx="530352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039DC-98B3-47E6-AD46-BA5B72AD8B4A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3249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3999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1905000"/>
            <a:ext cx="530352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75864" y="1523999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5864" y="1905000"/>
            <a:ext cx="530352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AA38D-5CBD-4E44-A2EB-B3F38A5B8051}" type="datetime4">
              <a:rPr lang="en-US" smtClean="0"/>
              <a:t>April 27, 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298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Dark Pictur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0393" y="2209800"/>
            <a:ext cx="8229600" cy="1905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13" y="4267200"/>
            <a:ext cx="8229600" cy="9144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6423" y="5821835"/>
            <a:ext cx="5489578" cy="33921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000" baseline="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date</a:t>
            </a:r>
          </a:p>
        </p:txBody>
      </p:sp>
      <p:grpSp>
        <p:nvGrpSpPr>
          <p:cNvPr id="7" name="Group 6"/>
          <p:cNvGrpSpPr/>
          <p:nvPr/>
        </p:nvGrpSpPr>
        <p:grpSpPr bwMode="black">
          <a:xfrm>
            <a:off x="606423" y="456997"/>
            <a:ext cx="3027151" cy="1219403"/>
            <a:chOff x="3578225" y="1146175"/>
            <a:chExt cx="5038725" cy="2111375"/>
          </a:xfrm>
          <a:solidFill>
            <a:schemeClr val="tx1"/>
          </a:solidFill>
        </p:grpSpPr>
        <p:sp>
          <p:nvSpPr>
            <p:cNvPr id="8" name="Freeform 5"/>
            <p:cNvSpPr>
              <a:spLocks noEditPoints="1"/>
            </p:cNvSpPr>
            <p:nvPr/>
          </p:nvSpPr>
          <p:spPr bwMode="black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black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76868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, Subtitle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rPr/>
              <a:t>Click to add one-line title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4000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1906552"/>
            <a:ext cx="5303520" cy="41894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75864" y="1524000"/>
            <a:ext cx="5303520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5864" y="1906552"/>
            <a:ext cx="5303520" cy="41894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30E74-B79E-47A7-AA1C-BA3D00CC0B4A}" type="datetime4">
              <a:rPr lang="en-US" smtClean="0"/>
              <a:t>April 27, 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084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441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1500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50384" y="1524000"/>
            <a:ext cx="3429000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DD7F1-9FB6-4CB9-BA1F-25B205B879F3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2543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441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43816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1500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8" hasCustomPrompt="1"/>
          </p:nvPr>
        </p:nvSpPr>
        <p:spPr>
          <a:xfrm>
            <a:off x="81535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50384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D5831-B468-414C-94B5-F04EB43FC0AE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148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, Subtitle and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rPr/>
              <a:t>Click to add one-line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one-line subtitle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dirty="0"/>
              <a:t>Click to add heading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441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7" hasCustomPrompt="1"/>
          </p:nvPr>
        </p:nvSpPr>
        <p:spPr>
          <a:xfrm>
            <a:off x="43816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1500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8" hasCustomPrompt="1"/>
          </p:nvPr>
        </p:nvSpPr>
        <p:spPr>
          <a:xfrm>
            <a:off x="8153559" y="1523999"/>
            <a:ext cx="3428841" cy="32004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add heading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50384" y="1905000"/>
            <a:ext cx="3429000" cy="4191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A18C6-3F10-4266-96C9-5D014F3025B2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263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848600" cy="4572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8610600" y="1524000"/>
            <a:ext cx="2968784" cy="4572000"/>
          </a:xfrm>
          <a:solidFill>
            <a:schemeClr val="accent6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B1722-4B46-4353-B583-721651D61489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229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609440" y="1524000"/>
            <a:ext cx="6705760" cy="4572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467600" y="1524000"/>
            <a:ext cx="4111784" cy="45720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B1958-F972-48E2-B30C-3D9C71EE7ED1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985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609440" y="1524000"/>
            <a:ext cx="6705760" cy="4572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7467601" y="1524000"/>
            <a:ext cx="4111784" cy="45720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CF142-9C82-4C83-9B6A-8077B879C1B8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7141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Righ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5257800" cy="852364"/>
          </a:xfrm>
        </p:spPr>
        <p:txBody>
          <a:bodyPr anchor="t"/>
          <a:lstStyle>
            <a:lvl1pPr>
              <a:defRPr sz="28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1" y="2819400"/>
            <a:ext cx="3657600" cy="1981200"/>
          </a:xfrm>
          <a:noFill/>
        </p:spPr>
        <p:txBody>
          <a:bodyPr lIns="0" tIns="0" rIns="0" bIns="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6095999" y="519236"/>
            <a:ext cx="5486399" cy="5576764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59EE5-F25B-4563-AE58-6B042DD986DA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718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</p:spPr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608013" y="1524000"/>
            <a:ext cx="5312664" cy="33528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609440" y="4953000"/>
            <a:ext cx="5312664" cy="1143000"/>
          </a:xfrm>
          <a:solidFill>
            <a:schemeClr val="accent5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 bwMode="ltGray">
          <a:xfrm>
            <a:off x="6266720" y="1524000"/>
            <a:ext cx="5312664" cy="33528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4"/>
          </p:nvPr>
        </p:nvSpPr>
        <p:spPr bwMode="ltGray">
          <a:xfrm>
            <a:off x="6266720" y="4953000"/>
            <a:ext cx="5312664" cy="1143000"/>
          </a:xfrm>
          <a:solidFill>
            <a:schemeClr val="accent5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0D1-A256-4DFA-8583-35D5EE4CD0DF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189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ltGray">
          <a:xfrm>
            <a:off x="608013" y="1524000"/>
            <a:ext cx="342900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ltGray">
          <a:xfrm>
            <a:off x="609440" y="4267200"/>
            <a:ext cx="342900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 bwMode="ltGray">
          <a:xfrm>
            <a:off x="4381500" y="1524000"/>
            <a:ext cx="342900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4"/>
          </p:nvPr>
        </p:nvSpPr>
        <p:spPr bwMode="ltGray">
          <a:xfrm>
            <a:off x="4381500" y="4267200"/>
            <a:ext cx="342900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5"/>
          </p:nvPr>
        </p:nvSpPr>
        <p:spPr bwMode="ltGray">
          <a:xfrm>
            <a:off x="8150384" y="1524000"/>
            <a:ext cx="3429000" cy="2667000"/>
          </a:xfrm>
        </p:spPr>
        <p:txBody>
          <a:bodyPr lIns="0" tIns="457200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6"/>
          </p:nvPr>
        </p:nvSpPr>
        <p:spPr bwMode="ltGray">
          <a:xfrm>
            <a:off x="8150384" y="4267200"/>
            <a:ext cx="3429000" cy="1828800"/>
          </a:xfrm>
          <a:solidFill>
            <a:schemeClr val="accent1"/>
          </a:solidFill>
        </p:spPr>
        <p:txBody>
          <a:bodyPr lIns="91440" tIns="91440" rIns="91440" bIns="91440">
            <a:no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CA58-86AD-4F40-BF66-913A1183EE47}" type="datetime4">
              <a:rPr lang="en-US" smtClean="0"/>
              <a:t>April 27, 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158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667000"/>
            <a:ext cx="9141619" cy="2286000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8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8013" y="4939693"/>
            <a:ext cx="9141619" cy="699107"/>
          </a:xfrm>
        </p:spPr>
        <p:txBody>
          <a:bodyPr wrap="square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44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3" y="5791200"/>
            <a:ext cx="9141619" cy="457200"/>
          </a:xfrm>
        </p:spPr>
        <p:txBody>
          <a:bodyPr wrap="square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8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7935522" y="457200"/>
            <a:ext cx="3646877" cy="354113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2000" baseline="0">
                <a:solidFill>
                  <a:schemeClr val="accent5"/>
                </a:solidFill>
              </a:defRPr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rPr/>
              <a:t>Click to add date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06423" y="456997"/>
            <a:ext cx="3027151" cy="1219403"/>
            <a:chOff x="3578225" y="1146175"/>
            <a:chExt cx="5038725" cy="2111375"/>
          </a:xfrm>
        </p:grpSpPr>
        <p:sp>
          <p:nvSpPr>
            <p:cNvPr id="7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3955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667000"/>
            <a:ext cx="9141619" cy="2286000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8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8013" y="5015893"/>
            <a:ext cx="9141619" cy="1080107"/>
          </a:xfrm>
        </p:spPr>
        <p:txBody>
          <a:bodyPr wrap="square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06423" y="456997"/>
            <a:ext cx="3027151" cy="1219403"/>
            <a:chOff x="3578225" y="1146175"/>
            <a:chExt cx="5038725" cy="2111375"/>
          </a:xfrm>
        </p:grpSpPr>
        <p:sp>
          <p:nvSpPr>
            <p:cNvPr id="7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B395617-A7D9-4AE8-82B6-3D0A191CDCBE}" type="datetime4">
              <a:rPr lang="en-US" smtClean="0"/>
              <a:t>April 27, 2020</a:t>
            </a:fld>
            <a:endParaRPr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541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10393" y="2209800"/>
            <a:ext cx="8229600" cy="1905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013" y="4267200"/>
            <a:ext cx="8229600" cy="9144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/>
              <a:t>Click to edit Master subtitle style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606423" y="456997"/>
            <a:ext cx="3027151" cy="12194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1163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6BA28-E443-46F5-AE73-D543F89EF748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26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3200" y="519236"/>
            <a:ext cx="1219198" cy="5576764"/>
          </a:xfrm>
        </p:spPr>
        <p:txBody>
          <a:bodyPr vert="eaVert"/>
          <a:lstStyle>
            <a:lvl1pPr>
              <a:defRPr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19235"/>
            <a:ext cx="9677400" cy="5576765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2EE1A-1BE0-474E-808D-00D5A7797660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013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8011" cy="1936016"/>
          </a:xfrm>
        </p:spPr>
        <p:txBody>
          <a:bodyPr anchor="t">
            <a:noAutofit/>
          </a:bodyPr>
          <a:lstStyle>
            <a:lvl1pPr>
              <a:lnSpc>
                <a:spcPct val="80000"/>
              </a:lnSpc>
              <a:defRPr sz="72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545616"/>
            <a:ext cx="8228011" cy="608426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54495-4BF5-4727-99D4-DFD1D0597350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4666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te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White">
          <a:xfrm>
            <a:off x="608013" y="608806"/>
            <a:ext cx="10971370" cy="5486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012" y="990599"/>
            <a:ext cx="8228011" cy="603857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9013" y="1600885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90477-F864-462B-BF44-00D67B14D858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7029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08157-2DC9-4745-A7A9-7046A8583708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rgbClr val="00B388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/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8951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urple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7D378-E709-4062-9715-39E79557A063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4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1715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ate Turquoise Frame Divi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  <a:solidFill>
            <a:srgbClr val="FFFFFF"/>
          </a:solidFill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5E14-300D-4720-B5FE-54C7D96D4160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56419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ate Orange Frame Divi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/>
              <a:t>Click to edit Master text styles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  <a:solidFill>
            <a:srgbClr val="FFFFFF"/>
          </a:solidFill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BE07D-E945-4DDF-8452-20009392BF2F}" type="datetime4">
              <a:rPr lang="en-US" smtClean="0"/>
              <a:t>April 27, 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016F8AB-BCEA-4347-8BA6-BE776009BC89}" type="slidenum">
              <a:rPr/>
              <a:pPr/>
              <a:t>‹#›</a:t>
            </a:fld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3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63455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</a:t>
            </a:r>
            <a:r>
              <a:rPr dirty="0" smtClean="0"/>
              <a:t>level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0B388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8212" y="6426104"/>
            <a:ext cx="995578" cy="210312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fld id="{65FD8143-BFA3-46F8-9B90-B0E5CFAF7F7C}" type="datetime4">
              <a:rPr lang="en-US" smtClean="0"/>
              <a:t>April 27, 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34200" y="6426104"/>
            <a:ext cx="4025198" cy="210312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Private | Confidential | Internal Use Only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1049000" y="6430868"/>
            <a:ext cx="533399" cy="232147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600">
                <a:solidFill>
                  <a:schemeClr val="accent5"/>
                </a:solidFill>
              </a:defRPr>
            </a:lvl1pPr>
          </a:lstStyle>
          <a:p>
            <a:fld id="{B016F8AB-BCEA-4347-8BA6-BE776009BC89}" type="slidenum">
              <a:rPr/>
              <a:pPr/>
              <a:t>‹#›</a:t>
            </a:fld>
            <a:endParaRPr dirty="0"/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8365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60" r:id="rId3"/>
    <p:sldLayoutId id="2147483651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50" r:id="rId12"/>
    <p:sldLayoutId id="2147483668" r:id="rId13"/>
    <p:sldLayoutId id="2147483669" r:id="rId14"/>
    <p:sldLayoutId id="2147483654" r:id="rId15"/>
    <p:sldLayoutId id="2147483679" r:id="rId16"/>
    <p:sldLayoutId id="2147483655" r:id="rId17"/>
    <p:sldLayoutId id="2147483652" r:id="rId18"/>
    <p:sldLayoutId id="2147483653" r:id="rId19"/>
    <p:sldLayoutId id="2147483670" r:id="rId20"/>
    <p:sldLayoutId id="2147483671" r:id="rId21"/>
    <p:sldLayoutId id="2147483672" r:id="rId22"/>
    <p:sldLayoutId id="2147483673" r:id="rId23"/>
    <p:sldLayoutId id="2147483656" r:id="rId24"/>
    <p:sldLayoutId id="2147483674" r:id="rId25"/>
    <p:sldLayoutId id="2147483657" r:id="rId26"/>
    <p:sldLayoutId id="2147483675" r:id="rId27"/>
    <p:sldLayoutId id="2147483676" r:id="rId28"/>
    <p:sldLayoutId id="2147483677" r:id="rId29"/>
    <p:sldLayoutId id="2147483678" r:id="rId30"/>
    <p:sldLayoutId id="2147483649" r:id="rId31"/>
    <p:sldLayoutId id="2147483658" r:id="rId32"/>
    <p:sldLayoutId id="2147483659" r:id="rId3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 userDrawn="1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82492" y="2057400"/>
            <a:ext cx="8229600" cy="609600"/>
          </a:xfrm>
        </p:spPr>
        <p:txBody>
          <a:bodyPr/>
          <a:lstStyle/>
          <a:p>
            <a:r>
              <a:rPr lang="en-US" sz="4500" dirty="0" smtClean="0"/>
              <a:t>Paper vs. E-Invoicing</a:t>
            </a:r>
            <a:endParaRPr lang="en-US" sz="45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November,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55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14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8395029"/>
              </p:ext>
            </p:extLst>
          </p:nvPr>
        </p:nvGraphicFramePr>
        <p:xfrm>
          <a:off x="2057400" y="1143000"/>
          <a:ext cx="8143875" cy="4832878"/>
        </p:xfrm>
        <a:graphic>
          <a:graphicData uri="http://schemas.openxmlformats.org/drawingml/2006/table">
            <a:tbl>
              <a:tblPr/>
              <a:tblGrid>
                <a:gridCol w="1824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2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71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6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Proof Points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Paper Invoice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Tungsten Network Invoice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Automation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Sent by Post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Submitted through internet.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14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Security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Risk of loss in transit, misplacement, misrouting etc.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Communication stating whether invoice has reached HPE or not is sent to supplier by Tungsten Network.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9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Speed of Transmission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Time lag involved in posting, receipt of invoices in mailroom and scanning.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Reaches HPE within an average of 6 hours from the time supplier submits the invoice.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30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Proof of Transaction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No guarantee that invoice has reached HPE.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10000"/>
                        </a:spcAft>
                        <a:buClr>
                          <a:srgbClr val="B2B3B5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Unique 15 digit transaction number assigned to every successful transmission of invoice to HPE.  </a:t>
                      </a: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Eg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utura Bk" pitchFamily="34" charset="0"/>
                        </a:rPr>
                        <a:t>: </a:t>
                      </a:r>
                      <a:r>
                        <a:rPr kumimoji="0" lang="en-US" sz="18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A30051"/>
                          </a:solidFill>
                          <a:effectLst/>
                          <a:latin typeface="Futura Bk" pitchFamily="34" charset="0"/>
                          <a:ea typeface="ＭＳ Ｐゴシック" pitchFamily="34" charset="-128"/>
                        </a:rPr>
                        <a:t>AAA000005684751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30051"/>
                          </a:solidFill>
                          <a:effectLst/>
                          <a:latin typeface="Futura Bk" pitchFamily="34" charset="0"/>
                          <a:ea typeface="ＭＳ Ｐゴシック" pitchFamily="34" charset="-128"/>
                        </a:rPr>
                        <a:t>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828800" y="609600"/>
            <a:ext cx="89312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0000"/>
              </a:lnSpc>
              <a:spcBef>
                <a:spcPct val="25000"/>
              </a:spcBef>
            </a:pPr>
            <a:r>
              <a:rPr lang="en-US" sz="2400" dirty="0">
                <a:solidFill>
                  <a:schemeClr val="tx2"/>
                </a:solidFill>
              </a:rPr>
              <a:t>PAPER INVOICING VS. TUNGSTEN </a:t>
            </a:r>
            <a:r>
              <a:rPr lang="en-US" sz="2400" dirty="0" smtClean="0">
                <a:solidFill>
                  <a:schemeClr val="tx2"/>
                </a:solidFill>
              </a:rPr>
              <a:t>NETWORK </a:t>
            </a:r>
            <a:r>
              <a:rPr lang="en-US" sz="2400" dirty="0">
                <a:solidFill>
                  <a:schemeClr val="tx2"/>
                </a:solidFill>
              </a:rPr>
              <a:t>INVOICING</a:t>
            </a:r>
          </a:p>
        </p:txBody>
      </p:sp>
    </p:spTree>
    <p:extLst>
      <p:ext uri="{BB962C8B-B14F-4D97-AF65-F5344CB8AC3E}">
        <p14:creationId xmlns:p14="http://schemas.microsoft.com/office/powerpoint/2010/main" val="414247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905000" y="990600"/>
            <a:ext cx="4076700" cy="5027613"/>
          </a:xfrm>
          <a:prstGeom prst="rect">
            <a:avLst/>
          </a:prstGeom>
        </p:spPr>
        <p:txBody>
          <a:bodyPr/>
          <a:lstStyle/>
          <a:p>
            <a:pPr marL="228600" indent="-228600" algn="ctr" eaLnBrk="0" hangingPunct="0">
              <a:spcBef>
                <a:spcPct val="25000"/>
              </a:spcBef>
              <a:spcAft>
                <a:spcPct val="10000"/>
              </a:spcAft>
            </a:pPr>
            <a:r>
              <a:rPr lang="en-US" sz="1600" u="sng" dirty="0">
                <a:ea typeface="ＭＳ Ｐゴシック" pitchFamily="34" charset="-128"/>
              </a:rPr>
              <a:t>Web Form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FontTx/>
              <a:buChar char="•"/>
            </a:pPr>
            <a:r>
              <a:rPr lang="en-US" sz="1600" dirty="0">
                <a:ea typeface="ＭＳ Ｐゴシック" pitchFamily="34" charset="-128"/>
              </a:rPr>
              <a:t>On line tool for suppliers who do not have a billing system or send fewer than 100 invoices per annum.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FontTx/>
              <a:buChar char="•"/>
            </a:pPr>
            <a:r>
              <a:rPr lang="en-US" sz="1600" dirty="0">
                <a:ea typeface="ＭＳ Ｐゴシック" pitchFamily="34" charset="-128"/>
              </a:rPr>
              <a:t>Create invoices and credit notes on line. 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FontTx/>
              <a:buChar char="•"/>
            </a:pPr>
            <a:r>
              <a:rPr lang="en-US" sz="1600" dirty="0">
                <a:ea typeface="ＭＳ Ｐゴシック" pitchFamily="34" charset="-128"/>
              </a:rPr>
              <a:t>A reporting function to check the transmission status of invoices.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FontTx/>
              <a:buChar char="•"/>
            </a:pPr>
            <a:r>
              <a:rPr lang="en-US" sz="1600" dirty="0">
                <a:ea typeface="ＭＳ Ｐゴシック" pitchFamily="34" charset="-128"/>
              </a:rPr>
              <a:t>Benefits: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Quick and easy set-up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Low cost electronic invoicing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Ability to send invoices to any other buyer company on the network without complicated set-up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>
                <a:ea typeface="ＭＳ Ｐゴシック" pitchFamily="34" charset="-128"/>
              </a:rPr>
              <a:t>52 transactions for free!</a:t>
            </a:r>
          </a:p>
          <a:p>
            <a:pPr marL="285750" indent="-28575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>
                <a:ea typeface="ＭＳ Ｐゴシック" pitchFamily="34" charset="-128"/>
              </a:rPr>
              <a:t>Suppliers must pre-purchase a block of invoices 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New suppliers get 52 free transactions as part of the registration process.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Additional transactions can be purchased through their account on Tungsten Network. </a:t>
            </a:r>
          </a:p>
          <a:p>
            <a:pPr marL="571500" lvl="1" indent="-228600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Futura Bk" pitchFamily="34" charset="0"/>
              <a:buChar char="−"/>
            </a:pPr>
            <a:r>
              <a:rPr lang="en-US" sz="1200" dirty="0"/>
              <a:t>On average the cost is $1/invoice</a:t>
            </a:r>
          </a:p>
          <a:p>
            <a:pPr marL="342900" lvl="1" eaLnBrk="0" hangingPunct="0">
              <a:lnSpc>
                <a:spcPct val="9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</a:pPr>
            <a:endParaRPr lang="en-US" sz="12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6096000" y="1047751"/>
            <a:ext cx="4124325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algn="ctr" eaLnBrk="0" hangingPunct="0">
              <a:spcBef>
                <a:spcPct val="25000"/>
              </a:spcBef>
              <a:spcAft>
                <a:spcPct val="10000"/>
              </a:spcAft>
              <a:buClr>
                <a:srgbClr val="990000"/>
              </a:buClr>
            </a:pPr>
            <a:r>
              <a:rPr lang="en-US" sz="1600" u="sng" dirty="0">
                <a:ea typeface="ＭＳ Ｐゴシック" pitchFamily="34" charset="-128"/>
              </a:rPr>
              <a:t>Integrated Solution 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Clr>
                <a:srgbClr val="7F7F7F"/>
              </a:buClr>
              <a:buFont typeface="Arial" charset="0"/>
              <a:buChar char="•"/>
            </a:pPr>
            <a:r>
              <a:rPr lang="en-US" sz="1600" dirty="0">
                <a:ea typeface="ＭＳ Ｐゴシック" pitchFamily="34" charset="-128"/>
              </a:rPr>
              <a:t>Intended for </a:t>
            </a:r>
            <a:r>
              <a:rPr lang="en-US" sz="1600" i="1" dirty="0">
                <a:ea typeface="ＭＳ Ｐゴシック" pitchFamily="34" charset="-128"/>
              </a:rPr>
              <a:t>high volume suppliers</a:t>
            </a:r>
            <a:r>
              <a:rPr lang="en-US" sz="1600" dirty="0">
                <a:ea typeface="ＭＳ Ｐゴシック" pitchFamily="34" charset="-128"/>
              </a:rPr>
              <a:t> or suppliers who have their </a:t>
            </a:r>
            <a:r>
              <a:rPr lang="en-US" sz="1600" i="1" dirty="0">
                <a:ea typeface="ＭＳ Ｐゴシック" pitchFamily="34" charset="-128"/>
              </a:rPr>
              <a:t>own billing system</a:t>
            </a:r>
            <a:r>
              <a:rPr lang="en-US" sz="1600" dirty="0">
                <a:ea typeface="ＭＳ Ｐゴシック" pitchFamily="34" charset="-128"/>
              </a:rPr>
              <a:t>.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Clr>
                <a:srgbClr val="7F7F7F"/>
              </a:buClr>
              <a:buFont typeface="Arial" charset="0"/>
              <a:buChar char="•"/>
            </a:pPr>
            <a:r>
              <a:rPr lang="en-US" sz="1600" dirty="0">
                <a:ea typeface="ＭＳ Ｐゴシック" pitchFamily="34" charset="-128"/>
              </a:rPr>
              <a:t>Allows Suppliers to </a:t>
            </a:r>
            <a:r>
              <a:rPr lang="en-US" sz="1600" i="1" dirty="0">
                <a:ea typeface="ＭＳ Ｐゴシック" pitchFamily="34" charset="-128"/>
              </a:rPr>
              <a:t>send </a:t>
            </a:r>
            <a:r>
              <a:rPr lang="en-US" sz="1600" dirty="0">
                <a:ea typeface="ＭＳ Ｐゴシック" pitchFamily="34" charset="-128"/>
              </a:rPr>
              <a:t>invoice and credit data direct from their </a:t>
            </a:r>
            <a:r>
              <a:rPr lang="en-US" sz="1600" i="1" dirty="0">
                <a:ea typeface="ＭＳ Ｐゴシック" pitchFamily="34" charset="-128"/>
              </a:rPr>
              <a:t>billing system to Tungsten Network</a:t>
            </a:r>
            <a:r>
              <a:rPr lang="en-US" sz="1600" dirty="0">
                <a:ea typeface="ＭＳ Ｐゴシック" pitchFamily="34" charset="-128"/>
              </a:rPr>
              <a:t>.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Clr>
                <a:srgbClr val="7F7F7F"/>
              </a:buClr>
              <a:buFont typeface="Arial" charset="0"/>
              <a:buChar char="•"/>
            </a:pPr>
            <a:r>
              <a:rPr lang="en-US" sz="1600" dirty="0">
                <a:ea typeface="ＭＳ Ｐゴシック" pitchFamily="34" charset="-128"/>
              </a:rPr>
              <a:t>Invoices can be sent in </a:t>
            </a:r>
            <a:r>
              <a:rPr lang="en-US" sz="1600" i="1" dirty="0">
                <a:ea typeface="ＭＳ Ｐゴシック" pitchFamily="34" charset="-128"/>
              </a:rPr>
              <a:t>any data file format</a:t>
            </a:r>
            <a:r>
              <a:rPr lang="en-US" sz="1600" dirty="0">
                <a:ea typeface="ＭＳ Ｐゴシック" pitchFamily="34" charset="-128"/>
              </a:rPr>
              <a:t> to the network via the Tungsten Network secure web site, via EDI or FTP. </a:t>
            </a:r>
          </a:p>
          <a:p>
            <a:pPr marL="228600" indent="-228600" eaLnBrk="0" hangingPunct="0">
              <a:spcBef>
                <a:spcPct val="25000"/>
              </a:spcBef>
              <a:spcAft>
                <a:spcPct val="10000"/>
              </a:spcAft>
              <a:buClr>
                <a:srgbClr val="7F7F7F"/>
              </a:buClr>
              <a:buFont typeface="Arial" charset="0"/>
              <a:buChar char="•"/>
            </a:pPr>
            <a:r>
              <a:rPr lang="en-US" sz="1600" dirty="0"/>
              <a:t>Suppliers must pay an annual membership fee which covers invoices to any customers on the network, and a transaction fee based on the number of invoices per month.</a:t>
            </a:r>
            <a:endParaRPr lang="en-US" sz="1600" dirty="0">
              <a:ea typeface="ＭＳ Ｐゴシック" pitchFamily="34" charset="-12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72033" y="381000"/>
            <a:ext cx="8247933" cy="514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  <a:spcBef>
                <a:spcPct val="25000"/>
              </a:spcBef>
            </a:pPr>
            <a:r>
              <a:rPr lang="en-US" sz="2400" dirty="0">
                <a:solidFill>
                  <a:schemeClr val="tx2"/>
                </a:solidFill>
              </a:rPr>
              <a:t>TUNGSTEN NETWORK E-INVOICING OPTIONS</a:t>
            </a:r>
          </a:p>
        </p:txBody>
      </p:sp>
    </p:spTree>
    <p:extLst>
      <p:ext uri="{BB962C8B-B14F-4D97-AF65-F5344CB8AC3E}">
        <p14:creationId xmlns:p14="http://schemas.microsoft.com/office/powerpoint/2010/main" val="3046145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905000" y="1066800"/>
            <a:ext cx="8813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</a:pPr>
            <a:r>
              <a:rPr lang="en-US" b="1" dirty="0"/>
              <a:t>  </a:t>
            </a:r>
          </a:p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</a:pPr>
            <a:r>
              <a:rPr lang="en-US" b="1" dirty="0"/>
              <a:t>Procurement benefits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Suppliers paid on-time - increased payment discounts.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Direct time saving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Improved vendor relationship: better opportunities for discounts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Better visibility and tracking of invoices. 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Enables Preferred Suppliers practice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Can facilitate drive to increase PO coverage and Approved Buyer spend 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endParaRPr lang="en-US" sz="2400" dirty="0"/>
          </a:p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</a:pPr>
            <a:r>
              <a:rPr lang="en-US" b="1" dirty="0"/>
              <a:t>   Finance Benefits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Cost savings in invoice processing due to automation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Less query resolution due to better on time payment rate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Less need for rework, less invoices rejected due to better data entry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Improved on time payment rate </a:t>
            </a:r>
          </a:p>
          <a:p>
            <a:pPr lvl="2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</a:pP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952626" y="152400"/>
            <a:ext cx="82454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90000"/>
              </a:lnSpc>
              <a:defRPr/>
            </a:pPr>
            <a:r>
              <a:rPr lang="en-US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TUNGSTEN NETWORK BENEFITS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400" kern="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HPE BUSINESS CASE</a:t>
            </a:r>
          </a:p>
        </p:txBody>
      </p:sp>
    </p:spTree>
    <p:extLst>
      <p:ext uri="{BB962C8B-B14F-4D97-AF65-F5344CB8AC3E}">
        <p14:creationId xmlns:p14="http://schemas.microsoft.com/office/powerpoint/2010/main" val="66449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905000" y="1200150"/>
            <a:ext cx="8458200" cy="5334000"/>
          </a:xfrm>
          <a:prstGeom prst="rect">
            <a:avLst/>
          </a:prstGeom>
        </p:spPr>
        <p:txBody>
          <a:bodyPr/>
          <a:lstStyle/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 typeface="Wingdings" pitchFamily="2" charset="2"/>
              <a:buChar char="q"/>
            </a:pPr>
            <a:r>
              <a:rPr lang="en-US" b="1" dirty="0"/>
              <a:t> Available to All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Only </a:t>
            </a:r>
            <a:r>
              <a:rPr lang="en-US" dirty="0" err="1"/>
              <a:t>E-invoicing</a:t>
            </a:r>
            <a:r>
              <a:rPr lang="en-US" dirty="0"/>
              <a:t> solution available to all types of suppliers as they are offered 2 different possibilities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Higher cost fully automated approach or lower cost more manual option.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</a:pPr>
            <a:endParaRPr lang="en-US" dirty="0"/>
          </a:p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80000"/>
              <a:buFont typeface="Wingdings" pitchFamily="2" charset="2"/>
              <a:buChar char="q"/>
            </a:pPr>
            <a:r>
              <a:rPr lang="en-US" b="1" dirty="0"/>
              <a:t> Cost Savings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Through automation in the suppliers billing process (invoice creation, paper handling, delivery, and archiving)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Through decrease follow up on delayed payments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Decrease in DSO -  improved Cash flow/Interests due to greater on time  payment rate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Through less need for rework, less invoices rejected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</a:pPr>
            <a:endParaRPr lang="en-US" dirty="0"/>
          </a:p>
          <a:p>
            <a:pPr marL="228600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SzPct val="100000"/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/>
              <a:t>Guaranteed Invoice delivery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Improved accuracy of data input and 100% delivery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Electronic Audit Trail</a:t>
            </a:r>
          </a:p>
          <a:p>
            <a:pPr marL="571500" lvl="1" indent="-228600" eaLnBrk="0" hangingPunct="0">
              <a:lnSpc>
                <a:spcPct val="80000"/>
              </a:lnSpc>
              <a:spcBef>
                <a:spcPct val="25000"/>
              </a:spcBef>
              <a:spcAft>
                <a:spcPct val="10000"/>
              </a:spcAft>
              <a:buClr>
                <a:srgbClr val="ABA69F"/>
              </a:buClr>
              <a:buFont typeface="Arial" charset="0"/>
              <a:buChar char="•"/>
            </a:pPr>
            <a:r>
              <a:rPr lang="en-US" dirty="0"/>
              <a:t>Improved Supplier/Buyer relationship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828800" y="228600"/>
            <a:ext cx="8369301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2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TUNGSTEN NETWORK BENEFITS</a:t>
            </a:r>
          </a:p>
          <a:p>
            <a:pPr algn="ctr">
              <a:defRPr/>
            </a:pPr>
            <a:r>
              <a:rPr lang="en-US" sz="2400" kern="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SUPPLIER BUSINESS CASE</a:t>
            </a:r>
          </a:p>
        </p:txBody>
      </p:sp>
    </p:spTree>
    <p:extLst>
      <p:ext uri="{BB962C8B-B14F-4D97-AF65-F5344CB8AC3E}">
        <p14:creationId xmlns:p14="http://schemas.microsoft.com/office/powerpoint/2010/main" val="314865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PE_Standard_Arial_16x9_v2">
  <a:themeElements>
    <a:clrScheme name="HPE">
      <a:dk1>
        <a:sysClr val="windowText" lastClr="000000"/>
      </a:dk1>
      <a:lt1>
        <a:sysClr val="window" lastClr="FFFFFF"/>
      </a:lt1>
      <a:dk2>
        <a:srgbClr val="425563"/>
      </a:dk2>
      <a:lt2>
        <a:srgbClr val="C6C9CA"/>
      </a:lt2>
      <a:accent1>
        <a:srgbClr val="425563"/>
      </a:accent1>
      <a:accent2>
        <a:srgbClr val="2AD2C9"/>
      </a:accent2>
      <a:accent3>
        <a:srgbClr val="FF8D6D"/>
      </a:accent3>
      <a:accent4>
        <a:srgbClr val="5B4767"/>
      </a:accent4>
      <a:accent5>
        <a:srgbClr val="617D78"/>
      </a:accent5>
      <a:accent6>
        <a:srgbClr val="C6C9CA"/>
      </a:accent6>
      <a:hlink>
        <a:srgbClr val="617D78"/>
      </a:hlink>
      <a:folHlink>
        <a:srgbClr val="8787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79|136">
      <a:srgbClr val="00B388"/>
    </a:custClr>
    <a:custClr name="135|123|117">
      <a:srgbClr val="877B75"/>
    </a:custClr>
    <a:custClr name="135|135|135">
      <a:srgbClr val="878787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2.xml><?xml version="1.0" encoding="utf-8"?>
<a:theme xmlns:a="http://schemas.openxmlformats.org/drawingml/2006/main" name="Office Theme">
  <a:themeElements>
    <a:clrScheme name="HPE">
      <a:dk1>
        <a:sysClr val="windowText" lastClr="000000"/>
      </a:dk1>
      <a:lt1>
        <a:sysClr val="window" lastClr="FFFFFF"/>
      </a:lt1>
      <a:dk2>
        <a:srgbClr val="425563"/>
      </a:dk2>
      <a:lt2>
        <a:srgbClr val="C6C9CA"/>
      </a:lt2>
      <a:accent1>
        <a:srgbClr val="425563"/>
      </a:accent1>
      <a:accent2>
        <a:srgbClr val="2AD2C9"/>
      </a:accent2>
      <a:accent3>
        <a:srgbClr val="FF8D6D"/>
      </a:accent3>
      <a:accent4>
        <a:srgbClr val="5B4767"/>
      </a:accent4>
      <a:accent5>
        <a:srgbClr val="617D78"/>
      </a:accent5>
      <a:accent6>
        <a:srgbClr val="C6C9CA"/>
      </a:accent6>
      <a:hlink>
        <a:srgbClr val="617D78"/>
      </a:hlink>
      <a:folHlink>
        <a:srgbClr val="8787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79|136">
      <a:srgbClr val="00B388"/>
    </a:custClr>
    <a:custClr name="135|123|117">
      <a:srgbClr val="877B75"/>
    </a:custClr>
    <a:custClr name="135|135|135">
      <a:srgbClr val="878787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PE">
      <a:dk1>
        <a:sysClr val="windowText" lastClr="000000"/>
      </a:dk1>
      <a:lt1>
        <a:sysClr val="window" lastClr="FFFFFF"/>
      </a:lt1>
      <a:dk2>
        <a:srgbClr val="425563"/>
      </a:dk2>
      <a:lt2>
        <a:srgbClr val="C6C9CA"/>
      </a:lt2>
      <a:accent1>
        <a:srgbClr val="425563"/>
      </a:accent1>
      <a:accent2>
        <a:srgbClr val="2AD2C9"/>
      </a:accent2>
      <a:accent3>
        <a:srgbClr val="FF8D6D"/>
      </a:accent3>
      <a:accent4>
        <a:srgbClr val="5B4767"/>
      </a:accent4>
      <a:accent5>
        <a:srgbClr val="617D78"/>
      </a:accent5>
      <a:accent6>
        <a:srgbClr val="C6C9CA"/>
      </a:accent6>
      <a:hlink>
        <a:srgbClr val="617D78"/>
      </a:hlink>
      <a:folHlink>
        <a:srgbClr val="8787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1"/>
        </a:solidFill>
        <a:ln w="19050">
          <a:solidFill>
            <a:schemeClr val="accent1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0|179|136">
      <a:srgbClr val="00B388"/>
    </a:custClr>
    <a:custClr name="135|123|117">
      <a:srgbClr val="877B75"/>
    </a:custClr>
    <a:custClr name="135|135|135">
      <a:srgbClr val="878787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310C1890FA614EAE3256D4BC6380E1" ma:contentTypeVersion="0" ma:contentTypeDescription="Create a new document." ma:contentTypeScope="" ma:versionID="575ba71f522d764d4602befe5ecc6cd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9BEC0AD-D984-442A-8BA7-B22D939E29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DEF78D-A2E7-4FFE-BAE3-D9978D67D4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F17AE2C-37EC-4DFF-81CC-FB9572488CC2}">
  <ds:schemaRefs>
    <ds:schemaRef ds:uri="http://purl.org/dc/elements/1.1/"/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663</Words>
  <Application>Microsoft Office PowerPoint</Application>
  <PresentationFormat>Widescreen</PresentationFormat>
  <Paragraphs>85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Futura Bk</vt:lpstr>
      <vt:lpstr>Wingdings</vt:lpstr>
      <vt:lpstr>HPE_Standard_Arial_16x9_v2</vt:lpstr>
      <vt:lpstr>Paper vs. E-Invoicing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picture</dc:title>
  <dc:creator>The Presentation Company</dc:creator>
  <cp:lastModifiedBy>Katarzyna Szymanska</cp:lastModifiedBy>
  <cp:revision>49</cp:revision>
  <dcterms:created xsi:type="dcterms:W3CDTF">2015-06-05T00:45:03Z</dcterms:created>
  <dcterms:modified xsi:type="dcterms:W3CDTF">2020-04-27T12:08:05Z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2289701</vt:lpwstr>
  </property>
  <property fmtid="{D5CDD505-2E9C-101B-9397-08002B2CF9AE}" pid="3" name="NXPowerLiteSettings">
    <vt:lpwstr>B74006B004C800</vt:lpwstr>
  </property>
  <property fmtid="{D5CDD505-2E9C-101B-9397-08002B2CF9AE}" pid="4" name="NXPowerLiteVersion">
    <vt:lpwstr>D6.0.7</vt:lpwstr>
  </property>
  <property fmtid="{D5CDD505-2E9C-101B-9397-08002B2CF9AE}" pid="5" name="ContentTypeId">
    <vt:lpwstr>0x010100EC310C1890FA614EAE3256D4BC6380E1</vt:lpwstr>
  </property>
</Properties>
</file>